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sldIdLst>
    <p:sldId id="256" r:id="rId2"/>
    <p:sldId id="257" r:id="rId3"/>
    <p:sldId id="273" r:id="rId4"/>
    <p:sldId id="275" r:id="rId5"/>
    <p:sldId id="274" r:id="rId6"/>
    <p:sldId id="276" r:id="rId7"/>
    <p:sldId id="278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E7E"/>
    <a:srgbClr val="5382A3"/>
    <a:srgbClr val="63ADDC"/>
    <a:srgbClr val="2B7C7C"/>
    <a:srgbClr val="4DA5A6"/>
    <a:srgbClr val="272427"/>
    <a:srgbClr val="070707"/>
    <a:srgbClr val="9D9D9D"/>
    <a:srgbClr val="F9EFEE"/>
    <a:srgbClr val="EEE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764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78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7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46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24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0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1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5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23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22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2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38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86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5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0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38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B3E719-BACC-4F9A-B317-A1E9292271AC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5BFF3E-D9F0-482F-97E1-D5F78D13F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59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Финансовая безопасность в сети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Наши </a:t>
            </a:r>
            <a:r>
              <a:rPr lang="ru-RU" dirty="0"/>
              <a:t>персональные и финансовые данные – мишень для мошенников, орудующих не только в реальном мире, но достающих нас по телефону или в Интернете. Как уберечь личные финансы и семейный бюджет от выкачивания кровных средств с наших счетов? </a:t>
            </a:r>
          </a:p>
        </p:txBody>
      </p:sp>
    </p:spTree>
    <p:extLst>
      <p:ext uri="{BB962C8B-B14F-4D97-AF65-F5344CB8AC3E}">
        <p14:creationId xmlns:p14="http://schemas.microsoft.com/office/powerpoint/2010/main" val="3316140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Мы гейнии\iJ7V1YMX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5578"/>
            <a:ext cx="12192000" cy="68524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4622" y="-107092"/>
            <a:ext cx="8531226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Разновидности мошенничества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4537" y="3212757"/>
            <a:ext cx="8384863" cy="364524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200" dirty="0" smtClean="0"/>
              <a:t>Вредоносное ПО</a:t>
            </a:r>
          </a:p>
          <a:p>
            <a:pPr algn="ctr"/>
            <a:r>
              <a:rPr lang="ru-RU" sz="3200" dirty="0" smtClean="0"/>
              <a:t>Интернет-мошенничество</a:t>
            </a:r>
          </a:p>
          <a:p>
            <a:pPr algn="ctr"/>
            <a:r>
              <a:rPr lang="ru-RU" sz="3200" dirty="0" smtClean="0"/>
              <a:t>Социальная инженерия</a:t>
            </a:r>
          </a:p>
          <a:p>
            <a:pPr algn="ctr"/>
            <a:r>
              <a:rPr lang="ru-RU" sz="3200" dirty="0" smtClean="0"/>
              <a:t>Спам</a:t>
            </a:r>
          </a:p>
          <a:p>
            <a:pPr algn="ctr"/>
            <a:r>
              <a:rPr lang="ru-RU" sz="3200" dirty="0" err="1" smtClean="0"/>
              <a:t>Фишинг</a:t>
            </a:r>
            <a:endParaRPr lang="ru-RU" sz="3200" dirty="0" smtClean="0"/>
          </a:p>
          <a:p>
            <a:pPr algn="ctr"/>
            <a:r>
              <a:rPr lang="ru-RU" sz="3200" dirty="0" err="1" smtClean="0"/>
              <a:t>Кейллогинг</a:t>
            </a:r>
            <a:endParaRPr lang="ru-RU" sz="3200" dirty="0" smtClean="0"/>
          </a:p>
          <a:p>
            <a:pPr algn="ctr"/>
            <a:r>
              <a:rPr lang="ru-RU" sz="3200" dirty="0" err="1" smtClean="0"/>
              <a:t>Фарминг</a:t>
            </a:r>
            <a:endParaRPr lang="ru-RU" sz="3200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11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9668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Вредоносное по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22573"/>
            <a:ext cx="12192000" cy="2335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/>
              <a:t>Это способ манипуляции действиями человека, заключающийся в использовании слабостей человеческого фактора в целях незаконного получения личной информации или несанкционированного доступа к компьютеру жертвы с целью установки на него вредоносного ПО.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904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" y="0"/>
            <a:ext cx="1219358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3638" y="0"/>
            <a:ext cx="10131425" cy="1456267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Как распознать вредоносное по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32634"/>
            <a:ext cx="3709115" cy="1865666"/>
          </a:xfrm>
          <a:noFill/>
          <a:ln>
            <a:noFill/>
          </a:ln>
          <a:effectLst>
            <a:softEdge rad="63500"/>
          </a:effectLst>
        </p:spPr>
        <p:txBody>
          <a:bodyPr/>
          <a:lstStyle/>
          <a:p>
            <a:pPr algn="ctr"/>
            <a:r>
              <a:rPr lang="ru-RU" dirty="0" smtClean="0"/>
              <a:t>Медленная работа</a:t>
            </a:r>
          </a:p>
          <a:p>
            <a:pPr algn="ctr"/>
            <a:r>
              <a:rPr lang="ru-RU" dirty="0" smtClean="0"/>
              <a:t>Всплывающие сообщения</a:t>
            </a:r>
          </a:p>
          <a:p>
            <a:pPr algn="ctr"/>
            <a:r>
              <a:rPr lang="ru-RU" dirty="0" smtClean="0"/>
              <a:t>Спам / Сбой в работе</a:t>
            </a:r>
          </a:p>
          <a:p>
            <a:pPr marL="0" indent="0">
              <a:buNone/>
            </a:pPr>
            <a:endParaRPr lang="ru-RU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23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0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175" y="54138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уберечься от вредоносного по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92542" y="2100649"/>
            <a:ext cx="2998573" cy="544139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Используйте мощные антивирусные продукты, способные обеспечить защиту от вредоносного ПО. </a:t>
            </a:r>
          </a:p>
          <a:p>
            <a:r>
              <a:rPr lang="ru-RU" sz="2000" dirty="0" smtClean="0"/>
              <a:t>Не загружайте файлы, прикреплённые к сообщениям электронной почты от неизвестных вам отправителей.</a:t>
            </a:r>
            <a:endParaRPr lang="ru-RU" sz="2000" dirty="0"/>
          </a:p>
        </p:txBody>
      </p:sp>
      <p:sp>
        <p:nvSpPr>
          <p:cNvPr id="4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6981377" y="3268439"/>
            <a:ext cx="5008854" cy="242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9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Мы гейнии\91304_ntzjGFawVR_hacker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733535"/>
            <a:ext cx="12192000" cy="112446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Это техника введения пользователя в заблуждение в целях получения его конфиденциальных данных и, в итоге, финансовых средств. Зачастую интернет-мошенничество невозможно без установки на компьютер жертвы вредоносного ПО.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0"/>
            <a:ext cx="9033933" cy="117759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Интернет-мошенничество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89465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E2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83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201335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</a:t>
            </a:r>
            <a:r>
              <a:rPr lang="ru-RU" sz="4000" b="1" dirty="0" err="1" smtClean="0"/>
              <a:t>обезопасть</a:t>
            </a:r>
            <a:r>
              <a:rPr lang="ru-RU" sz="4000" b="1" dirty="0" smtClean="0"/>
              <a:t> себя от интернет-мошенничества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60467" y="4108360"/>
            <a:ext cx="12252467" cy="2749640"/>
          </a:xfrm>
          <a:noFill/>
          <a:ln>
            <a:noFill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Будьте бдительны и здравомыслящи. Мошенники рассчитывают на наивность и неопытность жертвы.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Мошенник может предложить вам огромную сумму денег при условии компенсации небольших расходов. Или же его целью может стать установка на ваше устройство вредоносного ПО.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Никогда не сообщайте никому данные своей кредитной карты.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50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382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0"/>
            <a:ext cx="8255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305799" cy="80009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Социальная инженерия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16000"/>
            <a:ext cx="4580238" cy="5841999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В</a:t>
            </a:r>
            <a:r>
              <a:rPr lang="ru-RU" sz="3200" dirty="0" smtClean="0"/>
              <a:t>зломав </a:t>
            </a:r>
            <a:r>
              <a:rPr lang="ru-RU" sz="3200" dirty="0"/>
              <a:t>профили ваших друзей или создав привлекательные поддельные профили, мошенники пытаются заставить вас перевести им деньги, переписываясь с вами по электронной почте, в </a:t>
            </a:r>
            <a:r>
              <a:rPr lang="ru-RU" sz="3200" dirty="0" err="1"/>
              <a:t>Skype</a:t>
            </a:r>
            <a:r>
              <a:rPr lang="ru-RU" sz="3200" dirty="0"/>
              <a:t> и социальных сетях</a:t>
            </a:r>
          </a:p>
        </p:txBody>
      </p:sp>
    </p:spTree>
    <p:extLst>
      <p:ext uri="{BB962C8B-B14F-4D97-AF65-F5344CB8AC3E}">
        <p14:creationId xmlns:p14="http://schemas.microsoft.com/office/powerpoint/2010/main" val="76674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Мы гейнии\1_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9901" y="270933"/>
            <a:ext cx="6288901" cy="145626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Источники социальной инженерии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67467"/>
            <a:ext cx="4114799" cy="4690533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Бейтинг</a:t>
            </a:r>
            <a:r>
              <a:rPr lang="ru-RU" dirty="0" smtClean="0"/>
              <a:t> – мошенник обманным путём заманивает на сайт пользователя, после чего на устройство устанавливается вредоносное ПО. </a:t>
            </a:r>
          </a:p>
          <a:p>
            <a:r>
              <a:rPr lang="ru-RU" dirty="0" err="1" smtClean="0"/>
              <a:t>Фишинг</a:t>
            </a:r>
            <a:r>
              <a:rPr lang="ru-RU" dirty="0" smtClean="0"/>
              <a:t> (о нём будет сказано далее)</a:t>
            </a:r>
          </a:p>
          <a:p>
            <a:r>
              <a:rPr lang="ru-RU" dirty="0" err="1" smtClean="0"/>
              <a:t>Вишинг</a:t>
            </a:r>
            <a:r>
              <a:rPr lang="ru-RU" dirty="0" smtClean="0"/>
              <a:t> – использование систем предварительно записанных голосовых сообщений с целью выманивания конфиденциальных данных.</a:t>
            </a:r>
          </a:p>
          <a:p>
            <a:r>
              <a:rPr lang="ru-RU" dirty="0" err="1" smtClean="0"/>
              <a:t>Лже</a:t>
            </a:r>
            <a:r>
              <a:rPr lang="ru-RU" dirty="0" smtClean="0"/>
              <a:t>-антивирус – использование личных сообщений о заражении устройства и его лечении вредоносным ПО.</a:t>
            </a:r>
          </a:p>
        </p:txBody>
      </p:sp>
    </p:spTree>
    <p:extLst>
      <p:ext uri="{BB962C8B-B14F-4D97-AF65-F5344CB8AC3E}">
        <p14:creationId xmlns:p14="http://schemas.microsoft.com/office/powerpoint/2010/main" val="3178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72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155371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не стать жертвой социальной инженерии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8204" y="4337537"/>
            <a:ext cx="6573796" cy="20274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Не совершайте действий, если вы полностью не уверены в их правильности.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Не реагируйте на </a:t>
            </a:r>
            <a:r>
              <a:rPr lang="ru-RU" sz="2000" dirty="0" err="1" smtClean="0">
                <a:solidFill>
                  <a:schemeClr val="tx1"/>
                </a:solidFill>
              </a:rPr>
              <a:t>незапрошенные</a:t>
            </a:r>
            <a:r>
              <a:rPr lang="ru-RU" sz="2000" dirty="0" smtClean="0">
                <a:solidFill>
                  <a:schemeClr val="tx1"/>
                </a:solidFill>
              </a:rPr>
              <a:t> предложения помощи.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Не переходите по сомнительным ссылкам из подозрительных источников.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Не сообщайте никому свои личные и  банковские данные.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25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7KD7WqYuhwE/U4tPVzOk9XI/AAAAAAAAF4s/0BVsTq4_vXg/s1600/Letters+from+no+on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70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6773" y="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/>
              <a:t>Спам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199468"/>
            <a:ext cx="12192000" cy="33951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000" dirty="0" smtClean="0"/>
              <a:t>Излюбленной целью </a:t>
            </a:r>
            <a:r>
              <a:rPr lang="ru-RU" sz="2000" dirty="0" err="1" smtClean="0"/>
              <a:t>спамеров</a:t>
            </a:r>
            <a:r>
              <a:rPr lang="ru-RU" sz="2000" dirty="0" smtClean="0"/>
              <a:t> остается электронная почта, однако теперь спам можно найти в блогах, мгновенных сообщениях и на мобильных устройствах. Из-за одной невнимательной ошибки вы можете быть «засыпаны» огромным количество </a:t>
            </a:r>
            <a:r>
              <a:rPr lang="ru-RU" sz="2000" dirty="0" err="1" smtClean="0"/>
              <a:t>спамных</a:t>
            </a:r>
            <a:r>
              <a:rPr lang="ru-RU" sz="2000" dirty="0" smtClean="0"/>
              <a:t> писем, и в итоге наиболее вероятно, что вас </a:t>
            </a:r>
            <a:r>
              <a:rPr lang="ru-RU" sz="2000" dirty="0" err="1" smtClean="0"/>
              <a:t>обкрадут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0051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57" y="13533"/>
            <a:ext cx="8240485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защитить себя от спама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95371"/>
            <a:ext cx="12192000" cy="2162629"/>
          </a:xfrm>
        </p:spPr>
        <p:txBody>
          <a:bodyPr/>
          <a:lstStyle/>
          <a:p>
            <a:r>
              <a:rPr lang="ru-RU" dirty="0" smtClean="0"/>
              <a:t>В момент регистрации учетной записи или оформления подписки снимите галочки со всех пунктов, которые не являются обязательными.</a:t>
            </a:r>
          </a:p>
          <a:p>
            <a:r>
              <a:rPr lang="ru-RU" dirty="0" smtClean="0"/>
              <a:t>Не отвечайте на спам сообщения.</a:t>
            </a:r>
          </a:p>
          <a:p>
            <a:r>
              <a:rPr lang="ru-RU" dirty="0" smtClean="0"/>
              <a:t>Создайте альтернативный </a:t>
            </a:r>
            <a:r>
              <a:rPr lang="ru-RU" dirty="0"/>
              <a:t>п</a:t>
            </a:r>
            <a:r>
              <a:rPr lang="ru-RU" dirty="0" smtClean="0"/>
              <a:t>очтовый ящик.</a:t>
            </a:r>
          </a:p>
        </p:txBody>
      </p:sp>
    </p:spTree>
    <p:extLst>
      <p:ext uri="{BB962C8B-B14F-4D97-AF65-F5344CB8AC3E}">
        <p14:creationId xmlns:p14="http://schemas.microsoft.com/office/powerpoint/2010/main" val="30859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2313" y="0"/>
            <a:ext cx="4497859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/>
              <a:t>Фишинг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4819362"/>
            <a:ext cx="12191999" cy="2961503"/>
          </a:xfrm>
        </p:spPr>
        <p:txBody>
          <a:bodyPr>
            <a:normAutofit/>
          </a:bodyPr>
          <a:lstStyle/>
          <a:p>
            <a:r>
              <a:rPr lang="ru-RU" dirty="0" smtClean="0"/>
              <a:t>Это один из видов интернет-мошенничества, целью которого является получение доступа к конфиденциальным данным пользователя (логинам, паролям). В основном используется метод </a:t>
            </a:r>
            <a:r>
              <a:rPr lang="ru-RU" dirty="0" err="1" smtClean="0"/>
              <a:t>расслылки</a:t>
            </a:r>
            <a:r>
              <a:rPr lang="ru-RU" dirty="0" smtClean="0"/>
              <a:t> от имени популярных компаний или организаций, содержащих ссылки на ложные сайты, внешне не отличимых от настоящих.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60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517" y="1473429"/>
            <a:ext cx="10954264" cy="147800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не стать жертвой </a:t>
            </a:r>
            <a:r>
              <a:rPr lang="ru-RU" sz="4000" b="1" dirty="0" err="1" smtClean="0"/>
              <a:t>фишинговой</a:t>
            </a:r>
            <a:r>
              <a:rPr lang="ru-RU" sz="4000" b="1" dirty="0" smtClean="0"/>
              <a:t> атаки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460" y="3830595"/>
            <a:ext cx="10750378" cy="2955325"/>
          </a:xfrm>
        </p:spPr>
        <p:txBody>
          <a:bodyPr>
            <a:normAutofit/>
          </a:bodyPr>
          <a:lstStyle/>
          <a:p>
            <a:r>
              <a:rPr lang="ru-RU" dirty="0" smtClean="0"/>
              <a:t>Не переходите по ссылкам присланным в подозрительных или непонятных сообщениях.</a:t>
            </a:r>
          </a:p>
          <a:p>
            <a:r>
              <a:rPr lang="ru-RU" dirty="0" smtClean="0"/>
              <a:t>Не загружайте вложенные файлы из сообщений электронной почты, которых вы не ожидали.</a:t>
            </a:r>
          </a:p>
          <a:p>
            <a:r>
              <a:rPr lang="ru-RU" dirty="0" smtClean="0"/>
              <a:t>Обеспечьте надежной защитой свои пароли и не сообщайте их никому как и персональные данные.</a:t>
            </a:r>
          </a:p>
          <a:p>
            <a:r>
              <a:rPr lang="ru-RU" dirty="0" smtClean="0"/>
              <a:t>Внимательно проанализируйте адрес сайта (</a:t>
            </a:r>
            <a:r>
              <a:rPr lang="en-US" dirty="0" smtClean="0"/>
              <a:t>URL</a:t>
            </a:r>
            <a:r>
              <a:rPr lang="ru-RU" dirty="0" smtClean="0"/>
              <a:t>), на который вы были переадресованы.</a:t>
            </a:r>
          </a:p>
          <a:p>
            <a:r>
              <a:rPr lang="ru-RU" dirty="0" smtClean="0"/>
              <a:t>Поддерживайте свой браузер обновлённым и своевременно устанавливайте обновления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315190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Мы гейнии\Keyboard_Cherry_ESA-3000-HASR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73" y="0"/>
            <a:ext cx="1217725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382" y="850879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err="1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Кейлоггинг</a:t>
            </a:r>
            <a:endParaRPr lang="ru-RU" sz="4000" b="1" i="1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 flipV="1">
            <a:off x="13513527" y="6225988"/>
            <a:ext cx="45719" cy="10949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31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0287" y="0"/>
            <a:ext cx="10131425" cy="1456267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Как распознать </a:t>
            </a:r>
            <a:r>
              <a:rPr lang="ru-RU" sz="4000" b="1" dirty="0" err="1" smtClean="0"/>
              <a:t>кейлоггинг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4045729"/>
            <a:ext cx="5387546" cy="256608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 присутствие </a:t>
            </a:r>
            <a:r>
              <a:rPr lang="ru-RU" dirty="0" err="1" smtClean="0"/>
              <a:t>кейлоггенга</a:t>
            </a:r>
            <a:r>
              <a:rPr lang="ru-RU" dirty="0" smtClean="0"/>
              <a:t> указывают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1. Снижение скорости загрузки сайтов.</a:t>
            </a:r>
          </a:p>
          <a:p>
            <a:pPr marL="0" indent="0">
              <a:buNone/>
            </a:pPr>
            <a:r>
              <a:rPr lang="ru-RU" dirty="0" smtClean="0"/>
              <a:t>2. Зависание курсора.</a:t>
            </a:r>
          </a:p>
          <a:p>
            <a:pPr marL="0" indent="0">
              <a:buNone/>
            </a:pPr>
            <a:r>
              <a:rPr lang="ru-RU" dirty="0" smtClean="0"/>
              <a:t>3. Отсутствие (или замедление) отображения видимого текста.</a:t>
            </a:r>
          </a:p>
          <a:p>
            <a:pPr marL="0" indent="0">
              <a:buNone/>
            </a:pPr>
            <a:r>
              <a:rPr lang="ru-RU" dirty="0" smtClean="0"/>
              <a:t>4. Ошибки при загрузке графики или веб-сайтов.</a:t>
            </a:r>
          </a:p>
        </p:txBody>
      </p:sp>
    </p:spTree>
    <p:extLst>
      <p:ext uri="{BB962C8B-B14F-4D97-AF65-F5344CB8AC3E}">
        <p14:creationId xmlns:p14="http://schemas.microsoft.com/office/powerpoint/2010/main" val="303359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704" y="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обезопасить себя от </a:t>
            </a:r>
            <a:r>
              <a:rPr lang="ru-RU" sz="4000" b="1" dirty="0" err="1" smtClean="0"/>
              <a:t>кейлоггеров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47134" y="905933"/>
            <a:ext cx="2949146" cy="4592823"/>
          </a:xfrm>
        </p:spPr>
        <p:txBody>
          <a:bodyPr>
            <a:normAutofit/>
          </a:bodyPr>
          <a:lstStyle/>
          <a:p>
            <a:r>
              <a:rPr lang="ru-RU" dirty="0" smtClean="0"/>
              <a:t>Не загружайте файлы и программы из непроверенных источников.</a:t>
            </a:r>
          </a:p>
          <a:p>
            <a:r>
              <a:rPr lang="ru-RU" dirty="0" smtClean="0"/>
              <a:t>Используйте виртуальную клавиатуру.</a:t>
            </a:r>
          </a:p>
          <a:p>
            <a:r>
              <a:rPr lang="ru-RU" dirty="0" smtClean="0"/>
              <a:t>Переключитесь на альтернативную раскладку клавиатуры.</a:t>
            </a:r>
          </a:p>
        </p:txBody>
      </p:sp>
    </p:spTree>
    <p:extLst>
      <p:ext uri="{BB962C8B-B14F-4D97-AF65-F5344CB8AC3E}">
        <p14:creationId xmlns:p14="http://schemas.microsoft.com/office/powerpoint/2010/main" val="161688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85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385" y="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/>
              <a:t>фарминг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55599" y="5269470"/>
            <a:ext cx="12192000" cy="2096530"/>
          </a:xfrm>
        </p:spPr>
        <p:txBody>
          <a:bodyPr/>
          <a:lstStyle/>
          <a:p>
            <a:r>
              <a:rPr lang="ru-RU" dirty="0" smtClean="0"/>
              <a:t>Это тип мошенничества похожий на </a:t>
            </a:r>
            <a:r>
              <a:rPr lang="ru-RU" dirty="0" err="1" smtClean="0"/>
              <a:t>фишинг</a:t>
            </a:r>
            <a:r>
              <a:rPr lang="ru-RU" dirty="0" smtClean="0"/>
              <a:t>, характерным отличием которого является скрытая </a:t>
            </a:r>
            <a:r>
              <a:rPr lang="ru-RU" dirty="0" err="1" smtClean="0"/>
              <a:t>переодресация</a:t>
            </a:r>
            <a:r>
              <a:rPr lang="ru-RU" dirty="0" smtClean="0"/>
              <a:t> ничего не подозревающих пользователей на поддельные сайты для последующий установки вредоносного ПО или похищения личных данных.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20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47E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784" y="0"/>
            <a:ext cx="679621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533" y="0"/>
            <a:ext cx="5395784" cy="1456267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Формы </a:t>
            </a:r>
            <a:r>
              <a:rPr lang="ru-RU" sz="4000" b="1" dirty="0" err="1" smtClean="0"/>
              <a:t>фарминга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21933"/>
            <a:ext cx="6343135" cy="49360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ru-RU" dirty="0"/>
              <a:t>.</a:t>
            </a:r>
            <a:r>
              <a:rPr lang="ru-RU" dirty="0" smtClean="0"/>
              <a:t>Заключается </a:t>
            </a:r>
            <a:r>
              <a:rPr lang="ru-RU" dirty="0"/>
              <a:t>в установки хакерами на компьютеры потенциальных жертв вредоносного ПО.</a:t>
            </a:r>
            <a:r>
              <a:rPr lang="en-US" dirty="0"/>
              <a:t> </a:t>
            </a:r>
            <a:r>
              <a:rPr lang="ru-RU" dirty="0"/>
              <a:t>Внедренный вирус перенаправит пользователя с сайта, который первоначально собирался посетить на поддельную страницу, которую практически невозможно отличить от оригинала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2. Является особо коварной, заключается в том, что мошенники захватывают весь сервер и абсолютно каждый пользователь перенаправляется на их сайт.</a:t>
            </a:r>
            <a:endParaRPr lang="en-US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826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0287" y="-93134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распознать </a:t>
            </a:r>
            <a:r>
              <a:rPr lang="ru-RU" sz="4000" b="1" dirty="0" err="1" smtClean="0"/>
              <a:t>фарминг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6466"/>
            <a:ext cx="3052331" cy="6696937"/>
          </a:xfrm>
        </p:spPr>
        <p:txBody>
          <a:bodyPr/>
          <a:lstStyle/>
          <a:p>
            <a:r>
              <a:rPr lang="ru-RU" dirty="0" smtClean="0"/>
              <a:t>Перепроверяйте написанные </a:t>
            </a:r>
            <a:r>
              <a:rPr lang="en-US" dirty="0" smtClean="0"/>
              <a:t>URL-</a:t>
            </a:r>
            <a:r>
              <a:rPr lang="ru-RU" dirty="0" smtClean="0"/>
              <a:t>адреса на наличие правописных ошибок.</a:t>
            </a:r>
          </a:p>
          <a:p>
            <a:r>
              <a:rPr lang="ru-RU" dirty="0" smtClean="0"/>
              <a:t>Убедитесь, что </a:t>
            </a:r>
            <a:r>
              <a:rPr lang="en-US" dirty="0" smtClean="0"/>
              <a:t>URL-</a:t>
            </a:r>
            <a:r>
              <a:rPr lang="ru-RU" dirty="0" smtClean="0"/>
              <a:t>адрес начинается с «</a:t>
            </a:r>
            <a:r>
              <a:rPr lang="en-US" dirty="0" smtClean="0"/>
              <a:t>https</a:t>
            </a:r>
            <a:r>
              <a:rPr lang="ru-RU" dirty="0" smtClean="0"/>
              <a:t>». Буква «</a:t>
            </a:r>
            <a:r>
              <a:rPr lang="en-US" dirty="0" smtClean="0"/>
              <a:t>s</a:t>
            </a:r>
            <a:r>
              <a:rPr lang="ru-RU" dirty="0" smtClean="0"/>
              <a:t>» обозначает «</a:t>
            </a:r>
            <a:r>
              <a:rPr lang="en-US" dirty="0" smtClean="0"/>
              <a:t>secure</a:t>
            </a:r>
            <a:r>
              <a:rPr lang="ru-RU" dirty="0" smtClean="0"/>
              <a:t>» - гарантия защищенности соединения с веб-сайтом.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73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4836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705" y="-1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себя обезопасить от </a:t>
            </a:r>
            <a:r>
              <a:rPr lang="ru-RU" sz="4000" b="1" dirty="0" err="1" smtClean="0"/>
              <a:t>фарминга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93341"/>
            <a:ext cx="3723503" cy="5564659"/>
          </a:xfrm>
        </p:spPr>
        <p:txBody>
          <a:bodyPr>
            <a:normAutofit/>
          </a:bodyPr>
          <a:lstStyle/>
          <a:p>
            <a:r>
              <a:rPr lang="ru-RU" dirty="0" smtClean="0"/>
              <a:t>Пользуйтесь услугами надежного интернет провайдера с хорошей репутацией.</a:t>
            </a:r>
          </a:p>
          <a:p>
            <a:r>
              <a:rPr lang="ru-RU" dirty="0" smtClean="0"/>
              <a:t>Будьте внимательны при просмотре интернет-страниц.</a:t>
            </a:r>
          </a:p>
          <a:p>
            <a:r>
              <a:rPr lang="ru-RU" dirty="0" smtClean="0"/>
              <a:t>Используйте надежный антивирус для проверки всех посещаемых сайтов на безопасность.</a:t>
            </a:r>
          </a:p>
        </p:txBody>
      </p:sp>
    </p:spTree>
    <p:extLst>
      <p:ext uri="{BB962C8B-B14F-4D97-AF65-F5344CB8AC3E}">
        <p14:creationId xmlns:p14="http://schemas.microsoft.com/office/powerpoint/2010/main" val="181744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5181600"/>
          </a:xfrm>
        </p:spPr>
        <p:txBody>
          <a:bodyPr/>
          <a:lstStyle/>
          <a:p>
            <a:pPr algn="ctr"/>
            <a:r>
              <a:rPr lang="ru-RU" dirty="0" smtClean="0"/>
              <a:t>БУДЬТЕ БДИТЕЛЬНЫ!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439"/>
          </a:xfrm>
        </p:spPr>
      </p:pic>
    </p:spTree>
    <p:extLst>
      <p:ext uri="{BB962C8B-B14F-4D97-AF65-F5344CB8AC3E}">
        <p14:creationId xmlns:p14="http://schemas.microsoft.com/office/powerpoint/2010/main" val="360994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4873</TotalTime>
  <Words>777</Words>
  <Application>Microsoft Office PowerPoint</Application>
  <PresentationFormat>Произвольный</PresentationFormat>
  <Paragraphs>76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Небеса</vt:lpstr>
      <vt:lpstr>Финансовая безопасность в сети</vt:lpstr>
      <vt:lpstr>Разновидности мошенничества</vt:lpstr>
      <vt:lpstr>Вредоносное по</vt:lpstr>
      <vt:lpstr>Как распознать вредоносное по</vt:lpstr>
      <vt:lpstr>Как уберечься от вредоносного по</vt:lpstr>
      <vt:lpstr>Интернет-мошенничество</vt:lpstr>
      <vt:lpstr>Как обезопасть себя от интернет-мошенничества</vt:lpstr>
      <vt:lpstr>Социальная инженерия</vt:lpstr>
      <vt:lpstr>Источники социальной инженерии</vt:lpstr>
      <vt:lpstr>КАК не стать жертвой социальной инженерии</vt:lpstr>
      <vt:lpstr>Спам</vt:lpstr>
      <vt:lpstr>Как защитить себя от спама</vt:lpstr>
      <vt:lpstr>Фишинг</vt:lpstr>
      <vt:lpstr>Как не стать жертвой фишинговой атаки</vt:lpstr>
      <vt:lpstr>Кейлоггинг</vt:lpstr>
      <vt:lpstr>Как распознать кейлоггинг</vt:lpstr>
      <vt:lpstr>Как обезопасить себя от кейлоггеров</vt:lpstr>
      <vt:lpstr>фарминг</vt:lpstr>
      <vt:lpstr>Формы фарминга</vt:lpstr>
      <vt:lpstr>как распознать фарминг</vt:lpstr>
      <vt:lpstr>Как себя обезопасить от фарминга</vt:lpstr>
      <vt:lpstr>БУДЬТЕ БДИТЕЛЬНЫ!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безопасность в сети</dc:title>
  <dc:creator>Дмитрий Александрови</dc:creator>
  <cp:lastModifiedBy>Преподаватель</cp:lastModifiedBy>
  <cp:revision>41</cp:revision>
  <dcterms:created xsi:type="dcterms:W3CDTF">2018-12-01T06:43:44Z</dcterms:created>
  <dcterms:modified xsi:type="dcterms:W3CDTF">2018-12-17T07:05:06Z</dcterms:modified>
</cp:coreProperties>
</file>