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5" r:id="rId6"/>
    <p:sldId id="262" r:id="rId7"/>
    <p:sldId id="266" r:id="rId8"/>
    <p:sldId id="263" r:id="rId9"/>
    <p:sldId id="268" r:id="rId10"/>
    <p:sldId id="264" r:id="rId11"/>
    <p:sldId id="269" r:id="rId12"/>
    <p:sldId id="260" r:id="rId13"/>
    <p:sldId id="26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27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sychologist.tips/wp-content/uploads/2018/08/ExternalLink_shutterstock_36380038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4824"/>
            <a:ext cx="9144000" cy="501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852936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6000" b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Интернет-зависимость.</a:t>
            </a:r>
            <a:br>
              <a:rPr lang="ru-RU" sz="6000" b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6000" b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Чума</a:t>
            </a:r>
            <a:r>
              <a:rPr lang="en-US" sz="6000" b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XXI </a:t>
            </a:r>
            <a:r>
              <a:rPr lang="ru-RU" sz="6000" b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века. </a:t>
            </a:r>
            <a:endParaRPr lang="ru-RU" sz="4000" b="0" i="1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4888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548680"/>
            <a:ext cx="8352928" cy="864096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ru-RU" dirty="0"/>
              <a:t>Интернет зависимость – наиболее современная и молодая зависимость из всех имеющихся на данный </a:t>
            </a:r>
            <a:r>
              <a:rPr lang="ru-RU" dirty="0" smtClean="0"/>
              <a:t>момент. Её действие на человека можно сравнить с действием наркотиков или алкоголя.</a:t>
            </a:r>
            <a:endParaRPr lang="ru-RU" dirty="0"/>
          </a:p>
        </p:txBody>
      </p:sp>
      <p:pic>
        <p:nvPicPr>
          <p:cNvPr id="2052" name="Picture 4" descr="http://chert-poberi.ru/wp-content/uploads/proga/111/images1/201802/igor2-250218093143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407" y="4057351"/>
            <a:ext cx="4283695" cy="25828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4" name="Picture 6" descr="http://communityhost.ru/wp-content/uploads/2017/06/%D0%98%D0%BD%D1%82%D0%B5%D1%80%D0%BD%D0%B5%D1%82-%D0%B7%D0%B0%D0%B2%D0%B8%D1%81%D0%B8%D0%BC%D0%BE%D1%81%D1%82%D1%8C-%D1%83-%D0%BF%D0%BE%D0%B4%D1%80%D0%BE%D1%81%D1%82%D0%BA%D0%BE%D0%B2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57350"/>
            <a:ext cx="4283695" cy="25828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0" name="Picture 2" descr="http://comitet.su/media/zoo/images/18447652_1686497291645297_2743778266384217347_n_c290e73d256e93810c93fadc0a5bbe1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3407" y="1628800"/>
            <a:ext cx="4019600" cy="21102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6301423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864096"/>
          </a:xfrm>
          <a:effectLst/>
        </p:spPr>
        <p:txBody>
          <a:bodyPr/>
          <a:lstStyle/>
          <a:p>
            <a:pPr marL="0" indent="0" algn="ctr">
              <a:buNone/>
            </a:pPr>
            <a:r>
              <a:rPr lang="ru-RU" sz="360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Чем опасна </a:t>
            </a:r>
            <a:r>
              <a:rPr lang="ru-RU" sz="3600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интернет-зависимость?</a:t>
            </a:r>
            <a:endParaRPr lang="ru-RU" sz="3600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980728"/>
            <a:ext cx="8496944" cy="4842872"/>
          </a:xfrm>
        </p:spPr>
        <p:txBody>
          <a:bodyPr/>
          <a:lstStyle/>
          <a:p>
            <a:pPr marL="45720" indent="0">
              <a:buNone/>
            </a:pPr>
            <a:r>
              <a:rPr lang="ru-RU" sz="2800" b="1" dirty="0" smtClean="0">
                <a:latin typeface="Arial Narrow" pitchFamily="34" charset="0"/>
              </a:rPr>
              <a:t>1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  <a:latin typeface="Arial Narrow" pitchFamily="34" charset="0"/>
              </a:rPr>
              <a:t>. </a:t>
            </a:r>
            <a:r>
              <a:rPr lang="ru-RU" sz="2800" dirty="0" smtClean="0">
                <a:latin typeface="Arial Narrow" pitchFamily="34" charset="0"/>
              </a:rPr>
              <a:t>Нарушение мыслительных процессов</a:t>
            </a:r>
          </a:p>
          <a:p>
            <a:pPr marL="45720" indent="0">
              <a:buNone/>
            </a:pPr>
            <a:r>
              <a:rPr lang="ru-RU" sz="2800" b="1" dirty="0" smtClean="0">
                <a:latin typeface="Arial Narrow" pitchFamily="34" charset="0"/>
              </a:rPr>
              <a:t>2.</a:t>
            </a:r>
            <a:r>
              <a:rPr lang="ru-RU" sz="2800" dirty="0" smtClean="0">
                <a:latin typeface="Arial Narrow" pitchFamily="34" charset="0"/>
              </a:rPr>
              <a:t> Ухудшение памяти</a:t>
            </a:r>
          </a:p>
          <a:p>
            <a:pPr marL="45720" indent="0">
              <a:buNone/>
            </a:pPr>
            <a:r>
              <a:rPr lang="ru-RU" sz="2800" b="1" dirty="0" smtClean="0">
                <a:latin typeface="Arial Narrow" pitchFamily="34" charset="0"/>
              </a:rPr>
              <a:t>3.</a:t>
            </a:r>
            <a:r>
              <a:rPr lang="ru-RU" sz="2800" dirty="0" smtClean="0">
                <a:latin typeface="Arial Narrow" pitchFamily="34" charset="0"/>
              </a:rPr>
              <a:t> Утрачивание навыков реального общения</a:t>
            </a:r>
          </a:p>
          <a:p>
            <a:pPr marL="45720" indent="0">
              <a:buNone/>
            </a:pPr>
            <a:r>
              <a:rPr lang="ru-RU" sz="2800" b="1" dirty="0" smtClean="0">
                <a:latin typeface="Arial Narrow" pitchFamily="34" charset="0"/>
              </a:rPr>
              <a:t>4.</a:t>
            </a:r>
            <a:r>
              <a:rPr lang="ru-RU" sz="2800" dirty="0" smtClean="0">
                <a:latin typeface="Arial Narrow" pitchFamily="34" charset="0"/>
              </a:rPr>
              <a:t> Замкнутость</a:t>
            </a:r>
          </a:p>
          <a:p>
            <a:pPr marL="45720" indent="0">
              <a:buNone/>
            </a:pPr>
            <a:r>
              <a:rPr lang="ru-RU" sz="2800" b="1" dirty="0" smtClean="0">
                <a:latin typeface="Arial Narrow" pitchFamily="34" charset="0"/>
              </a:rPr>
              <a:t>5.</a:t>
            </a:r>
            <a:r>
              <a:rPr lang="ru-RU" sz="2800" dirty="0" smtClean="0">
                <a:latin typeface="Arial Narrow" pitchFamily="34" charset="0"/>
              </a:rPr>
              <a:t> Нарушение сна и приема пищи</a:t>
            </a:r>
          </a:p>
          <a:p>
            <a:pPr marL="45720" indent="0">
              <a:buNone/>
            </a:pPr>
            <a:r>
              <a:rPr lang="ru-RU" sz="2800" b="1" dirty="0" smtClean="0">
                <a:latin typeface="Arial Narrow" pitchFamily="34" charset="0"/>
              </a:rPr>
              <a:t>6.</a:t>
            </a:r>
            <a:r>
              <a:rPr lang="ru-RU" sz="2800" dirty="0" smtClean="0">
                <a:latin typeface="Arial Narrow" pitchFamily="34" charset="0"/>
              </a:rPr>
              <a:t> Ухудшение зрения</a:t>
            </a:r>
          </a:p>
          <a:p>
            <a:pPr marL="45720" indent="0">
              <a:buNone/>
            </a:pPr>
            <a:r>
              <a:rPr lang="ru-RU" sz="2800" b="1" dirty="0" smtClean="0">
                <a:latin typeface="Arial Narrow" pitchFamily="34" charset="0"/>
              </a:rPr>
              <a:t>7.</a:t>
            </a:r>
            <a:r>
              <a:rPr lang="ru-RU" sz="2800" dirty="0" smtClean="0">
                <a:latin typeface="Arial Narrow" pitchFamily="34" charset="0"/>
              </a:rPr>
              <a:t> Заболевания позвоночника, суставов, сердечно-сосудистой системы и др.</a:t>
            </a:r>
          </a:p>
          <a:p>
            <a:pPr marL="45720" indent="0">
              <a:buNone/>
            </a:pPr>
            <a:r>
              <a:rPr lang="ru-RU" sz="2800" b="1" dirty="0" smtClean="0">
                <a:latin typeface="Arial Narrow" pitchFamily="34" charset="0"/>
              </a:rPr>
              <a:t>8.</a:t>
            </a:r>
            <a:r>
              <a:rPr lang="ru-RU" sz="2800" dirty="0" smtClean="0">
                <a:latin typeface="Arial Narrow" pitchFamily="34" charset="0"/>
              </a:rPr>
              <a:t> Нарушение отношений в семье</a:t>
            </a:r>
          </a:p>
          <a:p>
            <a:pPr marL="502920" indent="-4572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680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031" y="188640"/>
            <a:ext cx="9000999" cy="792088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cap="all" dirty="0" smtClean="0">
                <a:effectLst/>
              </a:rPr>
              <a:t>Причины ИНТЕРНЕТ-ЗАВИСИМОСТИ</a:t>
            </a:r>
            <a:endParaRPr lang="ru-RU" sz="32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059832" y="2708920"/>
            <a:ext cx="3076872" cy="1620180"/>
          </a:xfrm>
          <a:prstGeom prst="roundRect">
            <a:avLst>
              <a:gd name="adj" fmla="val 21246"/>
            </a:avLst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Основные причины интернет-зависимости</a:t>
            </a:r>
            <a:endParaRPr lang="ru-RU" sz="2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00206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51844" y="3257073"/>
            <a:ext cx="292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>
            <a:off x="231700" y="2818907"/>
            <a:ext cx="2304256" cy="1352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Потребность в постоянном общении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408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440" y="260648"/>
            <a:ext cx="3865512" cy="2304256"/>
          </a:xfrm>
        </p:spPr>
        <p:txBody>
          <a:bodyPr/>
          <a:lstStyle/>
          <a:p>
            <a:pPr marL="0" indent="0" algn="l">
              <a:buNone/>
            </a:pP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effectLst/>
                <a:latin typeface="Arial Narrow" pitchFamily="34" charset="0"/>
              </a:rPr>
              <a:t>1.Потребность в постоянном общении</a:t>
            </a:r>
            <a:endParaRPr lang="ru-RU" sz="3600" dirty="0">
              <a:solidFill>
                <a:schemeClr val="accent5">
                  <a:lumMod val="75000"/>
                </a:schemeClr>
              </a:solidFill>
              <a:effectLst/>
              <a:latin typeface="Arial Narrow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9962" y="476672"/>
            <a:ext cx="4248472" cy="2952328"/>
          </a:xfrm>
        </p:spPr>
        <p:txBody>
          <a:bodyPr>
            <a:normAutofit fontScale="77500" lnSpcReduction="20000"/>
          </a:bodyPr>
          <a:lstStyle/>
          <a:p>
            <a:pPr marL="45720" indent="0">
              <a:buNone/>
            </a:pPr>
            <a:r>
              <a:rPr lang="ru-RU" dirty="0" smtClean="0">
                <a:latin typeface="Arial Narrow" pitchFamily="34" charset="0"/>
                <a:cs typeface="Arial" pitchFamily="34" charset="0"/>
              </a:rPr>
              <a:t>   Самым </a:t>
            </a:r>
            <a:r>
              <a:rPr lang="ru-RU" dirty="0">
                <a:latin typeface="Arial Narrow" pitchFamily="34" charset="0"/>
                <a:cs typeface="Arial" pitchFamily="34" charset="0"/>
              </a:rPr>
              <a:t>распространенным видом интернет-зависимости считается необходимость в беспрерывном общении. Это могут быть форумы, социальные сети и различные чаты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.</a:t>
            </a:r>
          </a:p>
          <a:p>
            <a:pPr marL="45720" indent="0">
              <a:buNone/>
            </a:pPr>
            <a:r>
              <a:rPr lang="ru-RU" dirty="0" smtClean="0">
                <a:latin typeface="Arial Narrow" pitchFamily="34" charset="0"/>
                <a:cs typeface="Arial" pitchFamily="34" charset="0"/>
              </a:rPr>
              <a:t>   К </a:t>
            </a:r>
            <a:r>
              <a:rPr lang="ru-RU" dirty="0">
                <a:latin typeface="Arial Narrow" pitchFamily="34" charset="0"/>
                <a:cs typeface="Arial" pitchFamily="34" charset="0"/>
              </a:rPr>
              <a:t>данной группе риска зависимых от интернета относятся люди, испытывающие проблемы в общении. Отсутствие социальных 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и коммуникативных </a:t>
            </a:r>
            <a:r>
              <a:rPr lang="ru-RU" dirty="0">
                <a:latin typeface="Arial Narrow" pitchFamily="34" charset="0"/>
                <a:cs typeface="Arial" pitchFamily="34" charset="0"/>
              </a:rPr>
              <a:t>навыков погружает их в виртуальный мир, который  заменяет им круг друзей. </a:t>
            </a:r>
          </a:p>
        </p:txBody>
      </p:sp>
    </p:spTree>
    <p:extLst>
      <p:ext uri="{BB962C8B-B14F-4D97-AF65-F5344CB8AC3E}">
        <p14:creationId xmlns:p14="http://schemas.microsoft.com/office/powerpoint/2010/main" val="40872307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031" y="188640"/>
            <a:ext cx="9000999" cy="792088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cap="all" dirty="0" smtClean="0">
                <a:effectLst/>
              </a:rPr>
              <a:t>Причины ИНТЕРНЕТ-ЗАВИСИМОСТИ</a:t>
            </a:r>
            <a:endParaRPr lang="ru-RU" sz="32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059832" y="2708920"/>
            <a:ext cx="3076872" cy="1620180"/>
          </a:xfrm>
          <a:prstGeom prst="roundRect">
            <a:avLst>
              <a:gd name="adj" fmla="val 21246"/>
            </a:avLst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Основные причины интернет-зависимости</a:t>
            </a:r>
            <a:endParaRPr lang="ru-RU" sz="2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00206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252538" y="3256859"/>
            <a:ext cx="292633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51844" y="3257073"/>
            <a:ext cx="292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>
            <a:off x="231700" y="2818907"/>
            <a:ext cx="2304256" cy="1352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Потребность в постоянном общении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6660232" y="2842918"/>
            <a:ext cx="2160240" cy="1352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Информационная зависимость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7388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05"/>
            <a:ext cx="9144000" cy="6845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5744" y="476672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 pitchFamily="34" charset="0"/>
              </a:rPr>
              <a:t>2.Информационная зависимость</a:t>
            </a:r>
            <a:endParaRPr lang="ru-RU" sz="40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18102" y="1959421"/>
            <a:ext cx="8307796" cy="1440160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Человек </a:t>
            </a:r>
            <a:r>
              <a:rPr lang="ru-RU" dirty="0">
                <a:solidFill>
                  <a:schemeClr val="bg1"/>
                </a:solidFill>
                <a:latin typeface="Arial Narrow" pitchFamily="34" charset="0"/>
              </a:rPr>
              <a:t>блуждает по сайтам, базам данных, одну за другой читает статьи, заметки, комментарии к ним, бесконечно переходит по ссылкам. В итоге это бессмысленное блуждание и непрекращающийся поиск информации приводит к потере продуктивности и информационной перегрузке. </a:t>
            </a:r>
            <a:endParaRPr lang="ru-RU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2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031" y="188640"/>
            <a:ext cx="9000999" cy="792088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cap="all" dirty="0" smtClean="0">
                <a:effectLst/>
              </a:rPr>
              <a:t>Причины ИНТЕРНЕТ-ЗАВИСИМОСТИ</a:t>
            </a:r>
            <a:endParaRPr lang="ru-RU" sz="32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059832" y="2708920"/>
            <a:ext cx="3076872" cy="1620180"/>
          </a:xfrm>
          <a:prstGeom prst="roundRect">
            <a:avLst>
              <a:gd name="adj" fmla="val 21246"/>
            </a:avLst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Основные причины интернет-зависимости</a:t>
            </a:r>
            <a:endParaRPr lang="ru-RU" sz="2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00206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252538" y="3256859"/>
            <a:ext cx="292633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51844" y="3257073"/>
            <a:ext cx="292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>
            <a:off x="231700" y="2818907"/>
            <a:ext cx="2304256" cy="1352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Потребность в постоянном общении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3446140" y="861864"/>
            <a:ext cx="2304256" cy="13049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Игровая зависимость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6660232" y="2842918"/>
            <a:ext cx="2160240" cy="1352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Информационная зависимость</a:t>
            </a:r>
            <a:endParaRPr lang="ru-RU" dirty="0"/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336330" y="2300932"/>
            <a:ext cx="52387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7388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5904656" cy="499120"/>
          </a:xfrm>
        </p:spPr>
        <p:txBody>
          <a:bodyPr/>
          <a:lstStyle/>
          <a:p>
            <a:pPr marL="0" indent="0">
              <a:buNone/>
            </a:pPr>
            <a:r>
              <a:rPr lang="ru-RU" sz="4000" dirty="0">
                <a:latin typeface="Arial Narrow" pitchFamily="34" charset="0"/>
              </a:rPr>
              <a:t>3.Игровая зависимость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26715" y="766452"/>
            <a:ext cx="5817285" cy="2952328"/>
          </a:xfrm>
        </p:spPr>
        <p:txBody>
          <a:bodyPr/>
          <a:lstStyle/>
          <a:p>
            <a:pPr marL="45720" indent="0">
              <a:buNone/>
            </a:pPr>
            <a:r>
              <a:rPr lang="ru-RU" dirty="0">
                <a:latin typeface="Arial Narrow" pitchFamily="34" charset="0"/>
              </a:rPr>
              <a:t>Почему люди начинают играть в онлайн игры? Кто-то стремится заполнить пустое место, образовавшееся в его жизни, кто-то просто от скуки. А есть люди, которые пытаются добиться превосходства, не тратя на это больших усилий. </a:t>
            </a:r>
            <a:endParaRPr lang="ru-RU" dirty="0">
              <a:latin typeface="Arial Narrow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24706" y="4005064"/>
            <a:ext cx="3240360" cy="1992296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«Всякая зависимость возникает из трех составляющих – активности, времени и поощрения, и есть бесчисленное количество приемов, используя которые, эти три фактора возможно объединить друг с другом для того, чтобы игрок показывал тот образец поведения, который задумал разработчик».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697597"/>
            <a:ext cx="5265980" cy="2959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2952749" cy="184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2444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031" y="188640"/>
            <a:ext cx="9000999" cy="792088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cap="all" dirty="0" smtClean="0">
                <a:effectLst/>
              </a:rPr>
              <a:t>Причины ИНТЕРНЕТ-ЗАВИСИМОСТИ</a:t>
            </a:r>
            <a:endParaRPr lang="ru-RU" sz="32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059832" y="2708920"/>
            <a:ext cx="3076872" cy="1620180"/>
          </a:xfrm>
          <a:prstGeom prst="roundRect">
            <a:avLst>
              <a:gd name="adj" fmla="val 21246"/>
            </a:avLst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Основные причины интернет-зависимости</a:t>
            </a:r>
            <a:endParaRPr lang="ru-RU" sz="2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00206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252538" y="3256859"/>
            <a:ext cx="292633" cy="52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51844" y="3257073"/>
            <a:ext cx="292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>
            <a:off x="231700" y="2818907"/>
            <a:ext cx="2304256" cy="1352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Потребность в постоянном общении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3446140" y="861864"/>
            <a:ext cx="2304256" cy="13049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Игровая зависимость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6660232" y="2842918"/>
            <a:ext cx="2160240" cy="1352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Информационная зависимость</a:t>
            </a:r>
            <a:endParaRPr lang="ru-RU" dirty="0"/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336330" y="2300932"/>
            <a:ext cx="52387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340226" y="4491657"/>
            <a:ext cx="52387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Овал 8"/>
          <p:cNvSpPr/>
          <p:nvPr/>
        </p:nvSpPr>
        <p:spPr>
          <a:xfrm>
            <a:off x="3446140" y="4899645"/>
            <a:ext cx="2304256" cy="14096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Избыток свободного времени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7388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0"/>
            <a:ext cx="9165134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effectLst/>
                <a:latin typeface="Arial Narrow" pitchFamily="34" charset="0"/>
              </a:rPr>
              <a:t>4.Избыток свободного времени</a:t>
            </a:r>
            <a:endParaRPr lang="ru-RU" dirty="0">
              <a:effectLst/>
              <a:latin typeface="Arial Narrow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2132856"/>
            <a:ext cx="7632848" cy="1512168"/>
          </a:xfrm>
        </p:spPr>
        <p:txBody>
          <a:bodyPr/>
          <a:lstStyle/>
          <a:p>
            <a:pPr marL="45720" indent="0">
              <a:buNone/>
            </a:pPr>
            <a:r>
              <a:rPr lang="ru-RU" dirty="0">
                <a:solidFill>
                  <a:schemeClr val="bg1">
                    <a:lumMod val="95000"/>
                  </a:schemeClr>
                </a:solidFill>
              </a:rPr>
              <a:t>Одной из главных причин интернет-зависимости становится избыток свободного времени. Человек от нечего делать решает скоротать время, развлечь </a:t>
            </a:r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себя.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663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b="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Симптомы интернет-зависимости</a:t>
            </a:r>
            <a:endParaRPr lang="ru-RU" sz="4000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908720"/>
            <a:ext cx="8561040" cy="583264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1400" dirty="0"/>
              <a:t>Вы ощущаете огромную радость перед каждым новым сеансом, а без доступа в интернет испытываете грусть и уныние.</a:t>
            </a:r>
          </a:p>
          <a:p>
            <a:pPr>
              <a:buFont typeface="Wingdings" pitchFamily="2" charset="2"/>
              <a:buChar char="§"/>
            </a:pPr>
            <a:r>
              <a:rPr lang="ru-RU" sz="1400" dirty="0"/>
              <a:t>Вас за уши не оттащить от монитора, и ни под каким предлогом не выманить на улицу.</a:t>
            </a:r>
          </a:p>
          <a:p>
            <a:pPr>
              <a:buFont typeface="Wingdings" pitchFamily="2" charset="2"/>
              <a:buChar char="§"/>
            </a:pPr>
            <a:r>
              <a:rPr lang="ru-RU" sz="1400" dirty="0"/>
              <a:t>Вы не ходите в гости, реже встречаетесь с друзьями, т.е. потихоньку теряете контакты с людьми в </a:t>
            </a:r>
            <a:r>
              <a:rPr lang="ru-RU" sz="1400" dirty="0" err="1"/>
              <a:t>оффлайне</a:t>
            </a:r>
            <a:r>
              <a:rPr lang="ru-RU" sz="1400" dirty="0"/>
              <a:t>.</a:t>
            </a:r>
          </a:p>
          <a:p>
            <a:pPr>
              <a:buFont typeface="Wingdings" pitchFamily="2" charset="2"/>
              <a:buChar char="§"/>
            </a:pPr>
            <a:r>
              <a:rPr lang="ru-RU" sz="1400" dirty="0"/>
              <a:t>Вы постоянно обновляете страничку в </a:t>
            </a:r>
            <a:r>
              <a:rPr lang="ru-RU" sz="1400" dirty="0" err="1"/>
              <a:t>соцсетях</a:t>
            </a:r>
            <a:r>
              <a:rPr lang="ru-RU" sz="1400" dirty="0"/>
              <a:t>, часто проверяете e-</a:t>
            </a:r>
            <a:r>
              <a:rPr lang="ru-RU" sz="1400" dirty="0" err="1"/>
              <a:t>mail</a:t>
            </a:r>
            <a:r>
              <a:rPr lang="ru-RU" sz="1400" dirty="0"/>
              <a:t> почту, аккаунт на сайте знакомств и т.д.</a:t>
            </a:r>
          </a:p>
          <a:p>
            <a:pPr>
              <a:buFont typeface="Wingdings" pitchFamily="2" charset="2"/>
              <a:buChar char="§"/>
            </a:pPr>
            <a:r>
              <a:rPr lang="ru-RU" sz="1400" dirty="0"/>
              <a:t>Обсуждаете компьютерную тематику даже с людьми, едва сведущими в данной области.</a:t>
            </a:r>
          </a:p>
          <a:p>
            <a:pPr>
              <a:buFont typeface="Wingdings" pitchFamily="2" charset="2"/>
              <a:buChar char="§"/>
            </a:pPr>
            <a:r>
              <a:rPr lang="ru-RU" sz="1400" dirty="0"/>
              <a:t>Вы теряете чувство времени. Заглянув вроде бы по делу на несколько минут, вы зависаете в сети на несколько часов и не замечаете, как стремительно пролетает время.</a:t>
            </a:r>
          </a:p>
          <a:p>
            <a:pPr>
              <a:buFont typeface="Wingdings" pitchFamily="2" charset="2"/>
              <a:buChar char="§"/>
            </a:pPr>
            <a:r>
              <a:rPr lang="ru-RU" sz="1400" dirty="0"/>
              <a:t>Во время интернет-серфинга забываете о служебных обязанностях, учебе, домашних делах, встречах и договоренностях.</a:t>
            </a:r>
          </a:p>
          <a:p>
            <a:pPr>
              <a:buFont typeface="Wingdings" pitchFamily="2" charset="2"/>
              <a:buChar char="§"/>
            </a:pPr>
            <a:r>
              <a:rPr lang="ru-RU" sz="1400" dirty="0"/>
              <a:t>Сайты вы посещаете не с целью найти нужную информацию, а заходите на них бесцельно и механически.</a:t>
            </a:r>
          </a:p>
          <a:p>
            <a:pPr>
              <a:buFont typeface="Wingdings" pitchFamily="2" charset="2"/>
              <a:buChar char="§"/>
            </a:pPr>
            <a:r>
              <a:rPr lang="ru-RU" sz="1400" dirty="0"/>
              <a:t>Тратите немалые деньги на интернет, а также на обеспечение постоянного обновления, как различных компьютерных устройств, так и программного обеспечения. Еще и пытаетесь скрыть это от близких.</a:t>
            </a:r>
          </a:p>
          <a:p>
            <a:pPr>
              <a:buFont typeface="Wingdings" pitchFamily="2" charset="2"/>
              <a:buChar char="§"/>
            </a:pPr>
            <a:r>
              <a:rPr lang="ru-RU" sz="1400" dirty="0"/>
              <a:t>На физиологическом уровне вы чувствуете последствия длительного сидения за компьютером: боль в глазах, ломота в суставах, нарушение сна и режима питания.</a:t>
            </a:r>
          </a:p>
          <a:p>
            <a:pPr>
              <a:buFont typeface="Wingdings" pitchFamily="2" charset="2"/>
              <a:buChar char="§"/>
            </a:pPr>
            <a:r>
              <a:rPr lang="ru-RU" sz="1400" dirty="0"/>
              <a:t>Испытываете влияние информации из сети на ваше психологическое самочувствие — негативные новости или сообщения вызывают в вас бурю отрицательных эмоций, таких как ярость, печаль или тревогу.</a:t>
            </a:r>
          </a:p>
        </p:txBody>
      </p:sp>
    </p:spTree>
    <p:extLst>
      <p:ext uri="{BB962C8B-B14F-4D97-AF65-F5344CB8AC3E}">
        <p14:creationId xmlns:p14="http://schemas.microsoft.com/office/powerpoint/2010/main" val="29430402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332656"/>
            <a:ext cx="7704856" cy="2304256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Живите в настоящем мире и радуйтесь живому общению с друзьями и близкими!</a:t>
            </a:r>
          </a:p>
        </p:txBody>
      </p:sp>
      <p:pic>
        <p:nvPicPr>
          <p:cNvPr id="4098" name="Picture 2" descr="https://naimtruda.com/wp-content/uploads/2018/08/studentyi1-e14732551108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60848"/>
            <a:ext cx="8470559" cy="45529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587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448</TotalTime>
  <Words>598</Words>
  <Application>Microsoft Office PowerPoint</Application>
  <PresentationFormat>Экран (4:3)</PresentationFormat>
  <Paragraphs>52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Воздушный поток</vt:lpstr>
      <vt:lpstr>Интернет-зависимость. Чума XXI века. </vt:lpstr>
      <vt:lpstr>Презентация PowerPoint</vt:lpstr>
      <vt:lpstr>Чем опасна интернет-зависимость?</vt:lpstr>
      <vt:lpstr>Причины ИНТЕРНЕТ-ЗАВИСИМОСТИ</vt:lpstr>
      <vt:lpstr>1.Потребность в постоянном общении</vt:lpstr>
      <vt:lpstr>Причины ИНТЕРНЕТ-ЗАВИСИМОСТИ</vt:lpstr>
      <vt:lpstr>2.Информационная зависимость</vt:lpstr>
      <vt:lpstr>Причины ИНТЕРНЕТ-ЗАВИСИМОСТИ</vt:lpstr>
      <vt:lpstr>3.Игровая зависимость</vt:lpstr>
      <vt:lpstr>Причины ИНТЕРНЕТ-ЗАВИСИМОСТИ</vt:lpstr>
      <vt:lpstr>4.Избыток свободного времени</vt:lpstr>
      <vt:lpstr>Симптомы интернет-зависимости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Интернет-зависимость. </dc:title>
  <dc:creator>User</dc:creator>
  <cp:lastModifiedBy>User</cp:lastModifiedBy>
  <cp:revision>20</cp:revision>
  <dcterms:created xsi:type="dcterms:W3CDTF">2018-12-03T14:32:33Z</dcterms:created>
  <dcterms:modified xsi:type="dcterms:W3CDTF">2018-12-05T14:38:19Z</dcterms:modified>
</cp:coreProperties>
</file>